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343" r:id="rId3"/>
    <p:sldId id="390" r:id="rId4"/>
    <p:sldId id="391" r:id="rId5"/>
    <p:sldId id="392" r:id="rId6"/>
    <p:sldId id="394" r:id="rId7"/>
    <p:sldId id="393" r:id="rId8"/>
    <p:sldId id="395" r:id="rId9"/>
    <p:sldId id="396" r:id="rId10"/>
    <p:sldId id="397" r:id="rId11"/>
    <p:sldId id="399" r:id="rId12"/>
    <p:sldId id="400" r:id="rId13"/>
    <p:sldId id="401"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0"/>
    <p:restoredTop sz="94712"/>
  </p:normalViewPr>
  <p:slideViewPr>
    <p:cSldViewPr snapToGrid="0" snapToObjects="1" showGuides="1">
      <p:cViewPr varScale="1">
        <p:scale>
          <a:sx n="110" d="100"/>
          <a:sy n="110" d="100"/>
        </p:scale>
        <p:origin x="200" y="384"/>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10/24/18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7</a:t>
            </a:fld>
            <a:endParaRPr lang="en-US"/>
          </a:p>
        </p:txBody>
      </p:sp>
    </p:spTree>
    <p:extLst>
      <p:ext uri="{BB962C8B-B14F-4D97-AF65-F5344CB8AC3E}">
        <p14:creationId xmlns:p14="http://schemas.microsoft.com/office/powerpoint/2010/main" val="167247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a problem?</a:t>
            </a:r>
          </a:p>
        </p:txBody>
      </p:sp>
      <p:sp>
        <p:nvSpPr>
          <p:cNvPr id="4" name="Slide Number Placeholder 3"/>
          <p:cNvSpPr>
            <a:spLocks noGrp="1"/>
          </p:cNvSpPr>
          <p:nvPr>
            <p:ph type="sldNum" sz="quarter" idx="5"/>
          </p:nvPr>
        </p:nvSpPr>
        <p:spPr/>
        <p:txBody>
          <a:bodyPr/>
          <a:lstStyle/>
          <a:p>
            <a:fld id="{A1CC1623-6B39-8543-823A-29D9E60F177C}" type="slidenum">
              <a:rPr lang="en-US" smtClean="0"/>
              <a:t>9</a:t>
            </a:fld>
            <a:endParaRPr lang="en-US"/>
          </a:p>
        </p:txBody>
      </p:sp>
    </p:spTree>
    <p:extLst>
      <p:ext uri="{BB962C8B-B14F-4D97-AF65-F5344CB8AC3E}">
        <p14:creationId xmlns:p14="http://schemas.microsoft.com/office/powerpoint/2010/main" val="249849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if the data is not in the same unit, then the data with biggest </a:t>
            </a:r>
            <a:r>
              <a:rPr lang="en-US" dirty="0" err="1"/>
              <a:t>sd</a:t>
            </a:r>
            <a:r>
              <a:rPr lang="en-US" dirty="0"/>
              <a:t> will drive the distance the most: solved by standardization: </a:t>
            </a:r>
          </a:p>
        </p:txBody>
      </p:sp>
      <p:sp>
        <p:nvSpPr>
          <p:cNvPr id="4" name="Slide Number Placeholder 3"/>
          <p:cNvSpPr>
            <a:spLocks noGrp="1"/>
          </p:cNvSpPr>
          <p:nvPr>
            <p:ph type="sldNum" sz="quarter" idx="5"/>
          </p:nvPr>
        </p:nvSpPr>
        <p:spPr/>
        <p:txBody>
          <a:bodyPr/>
          <a:lstStyle/>
          <a:p>
            <a:fld id="{A1CC1623-6B39-8543-823A-29D9E60F177C}" type="slidenum">
              <a:rPr lang="en-US" smtClean="0"/>
              <a:t>10</a:t>
            </a:fld>
            <a:endParaRPr lang="en-US"/>
          </a:p>
        </p:txBody>
      </p:sp>
    </p:spTree>
    <p:extLst>
      <p:ext uri="{BB962C8B-B14F-4D97-AF65-F5344CB8AC3E}">
        <p14:creationId xmlns:p14="http://schemas.microsoft.com/office/powerpoint/2010/main" val="404122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of standardize the binaries: if too many binaries, then you add n number of binaries (by one-hot encoding)</a:t>
            </a:r>
          </a:p>
          <a:p>
            <a:r>
              <a:rPr lang="en-US" dirty="0"/>
              <a:t>Another problem: outliers (because distance are squared)</a:t>
            </a:r>
          </a:p>
        </p:txBody>
      </p:sp>
      <p:sp>
        <p:nvSpPr>
          <p:cNvPr id="4" name="Slide Number Placeholder 3"/>
          <p:cNvSpPr>
            <a:spLocks noGrp="1"/>
          </p:cNvSpPr>
          <p:nvPr>
            <p:ph type="sldNum" sz="quarter" idx="5"/>
          </p:nvPr>
        </p:nvSpPr>
        <p:spPr/>
        <p:txBody>
          <a:bodyPr/>
          <a:lstStyle/>
          <a:p>
            <a:fld id="{A1CC1623-6B39-8543-823A-29D9E60F177C}" type="slidenum">
              <a:rPr lang="en-US" smtClean="0"/>
              <a:t>11</a:t>
            </a:fld>
            <a:endParaRPr lang="en-US"/>
          </a:p>
        </p:txBody>
      </p:sp>
    </p:spTree>
    <p:extLst>
      <p:ext uri="{BB962C8B-B14F-4D97-AF65-F5344CB8AC3E}">
        <p14:creationId xmlns:p14="http://schemas.microsoft.com/office/powerpoint/2010/main" val="359395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throw away observations based on missingness: 1 is fine, 2 &amp; 3 would result in biased sample</a:t>
            </a:r>
          </a:p>
        </p:txBody>
      </p:sp>
      <p:sp>
        <p:nvSpPr>
          <p:cNvPr id="4" name="Slide Number Placeholder 3"/>
          <p:cNvSpPr>
            <a:spLocks noGrp="1"/>
          </p:cNvSpPr>
          <p:nvPr>
            <p:ph type="sldNum" sz="quarter" idx="5"/>
          </p:nvPr>
        </p:nvSpPr>
        <p:spPr/>
        <p:txBody>
          <a:bodyPr/>
          <a:lstStyle/>
          <a:p>
            <a:fld id="{A1CC1623-6B39-8543-823A-29D9E60F177C}" type="slidenum">
              <a:rPr lang="en-US" smtClean="0"/>
              <a:t>19</a:t>
            </a:fld>
            <a:endParaRPr lang="en-US"/>
          </a:p>
        </p:txBody>
      </p:sp>
    </p:spTree>
    <p:extLst>
      <p:ext uri="{BB962C8B-B14F-4D97-AF65-F5344CB8AC3E}">
        <p14:creationId xmlns:p14="http://schemas.microsoft.com/office/powerpoint/2010/main" val="4040983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 </a:t>
            </a:r>
            <a:r>
              <a:rPr lang="en-US" i="1" dirty="0"/>
              <a:t>k</a:t>
            </a:r>
            <a:r>
              <a:rPr lang="en-US" dirty="0"/>
              <a:t>-NN Classification and </a:t>
            </a:r>
            <a:br>
              <a:rPr lang="en-US" dirty="0"/>
            </a:br>
            <a:r>
              <a:rPr lang="en-US" dirty="0"/>
              <a:t>Dealing with Missingness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3"/>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150272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r>
              <a:rPr lang="en-US" dirty="0"/>
              <a:t>1. Differences in variability in our predictors! </a:t>
            </a:r>
          </a:p>
          <a:p>
            <a:r>
              <a:rPr lang="en-US" dirty="0"/>
              <a:t>2. Having a mixture of quantitative and categorical predictors. </a:t>
            </a:r>
          </a:p>
          <a:p>
            <a:r>
              <a:rPr lang="en-US" dirty="0"/>
              <a:t>So what should be good practice? To determine closest neighbors when </a:t>
            </a:r>
            <a:r>
              <a:rPr lang="en-US" i="1" dirty="0"/>
              <a:t>P</a:t>
            </a:r>
            <a:r>
              <a:rPr lang="en-US" dirty="0"/>
              <a:t> &gt; 1, you should first </a:t>
            </a:r>
            <a:r>
              <a:rPr lang="en-US" b="1" dirty="0"/>
              <a:t>standardize the predictors</a:t>
            </a:r>
            <a:r>
              <a:rPr lang="en-US" dirty="0"/>
              <a:t>! And you can even standardize the binaries if you want to include them. </a:t>
            </a:r>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2145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74367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will the classification boundaries look line in k-NN classification?  With one predictors?  With 2 predictors?  With 3+ predictors?</a:t>
            </a:r>
          </a:p>
          <a:p>
            <a:r>
              <a:rPr lang="en-US" dirty="0"/>
              <a:t>How can we visualize these?  In 1D?  In 2D?  In 3D+?</a:t>
            </a:r>
          </a:p>
          <a:p>
            <a:r>
              <a:rPr lang="en-US" dirty="0"/>
              <a:t>How do they compare to Logistic 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3422650" y="3154680"/>
            <a:ext cx="4733925" cy="3246120"/>
          </a:xfrm>
          <a:prstGeom prst="rect">
            <a:avLst/>
          </a:prstGeom>
        </p:spPr>
      </p:pic>
    </p:spTree>
    <p:extLst>
      <p:ext uri="{BB962C8B-B14F-4D97-AF65-F5344CB8AC3E}">
        <p14:creationId xmlns:p14="http://schemas.microsoft.com/office/powerpoint/2010/main" val="8392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423205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293202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endParaRPr lang="en-US" dirty="0"/>
          </a:p>
          <a:p>
            <a:r>
              <a:rPr lang="en-US" dirty="0"/>
              <a:t>What is the simplest way to handle missing data?</a:t>
            </a:r>
          </a:p>
          <a:p>
            <a:endParaRPr lang="en-US" dirty="0"/>
          </a:p>
          <a:p>
            <a:pPr marL="514350" indent="-514350">
              <a:buFont typeface="Arial" panose="020B0604020202020204" pitchFamily="34" charset="0"/>
              <a:buChar char="•"/>
            </a:pPr>
            <a:r>
              <a:rPr lang="en-US" dirty="0"/>
              <a:t>Impute the mean (if quantitative) or most common class (if categorical) for all missing values.</a:t>
            </a:r>
          </a:p>
          <a:p>
            <a:pPr marL="514350" indent="-51435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 </a:t>
            </a:r>
          </a:p>
          <a:p>
            <a:endParaRPr lang="en-US" dirty="0"/>
          </a:p>
          <a:p>
            <a:r>
              <a:rPr lang="en-US" dirty="0"/>
              <a:t>What are some consequences in handling missingness in this fashion?</a:t>
            </a:r>
          </a:p>
        </p:txBody>
      </p:sp>
    </p:spTree>
    <p:extLst>
      <p:ext uri="{BB962C8B-B14F-4D97-AF65-F5344CB8AC3E}">
        <p14:creationId xmlns:p14="http://schemas.microsoft.com/office/powerpoint/2010/main" val="413635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00779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217227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1748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i="1" dirty="0"/>
              <a:t>k</a:t>
            </a:r>
            <a:r>
              <a:rPr lang="en-US" dirty="0"/>
              <a:t>-NN review</a:t>
            </a:r>
          </a:p>
          <a:p>
            <a:pPr marL="457200" indent="-457200">
              <a:lnSpc>
                <a:spcPct val="150000"/>
              </a:lnSpc>
              <a:buFont typeface="Arial" panose="020B0604020202020204" pitchFamily="34" charset="0"/>
              <a:buChar char="•"/>
            </a:pPr>
            <a:r>
              <a:rPr lang="en-US" i="1" dirty="0"/>
              <a:t>k</a:t>
            </a:r>
            <a:r>
              <a:rPr lang="en-US" dirty="0"/>
              <a:t>-NN for Classification</a:t>
            </a:r>
          </a:p>
          <a:p>
            <a:pPr marL="457200" indent="-457200">
              <a:lnSpc>
                <a:spcPct val="150000"/>
              </a:lnSpc>
              <a:buFont typeface="Arial" panose="020B0604020202020204" pitchFamily="34" charset="0"/>
              <a:buChar char="•"/>
            </a:pPr>
            <a:r>
              <a:rPr lang="en-US" dirty="0"/>
              <a:t>Dealing with Missingness</a:t>
            </a:r>
          </a:p>
          <a:p>
            <a:pPr marL="1200120" lvl="1" indent="-457200">
              <a:lnSpc>
                <a:spcPct val="150000"/>
              </a:lnSpc>
              <a:buFont typeface="Arial" panose="020B0604020202020204" pitchFamily="34" charset="0"/>
              <a:buChar char="•"/>
            </a:pPr>
            <a:r>
              <a:rPr lang="en-US" dirty="0"/>
              <a:t>Types of Missingness</a:t>
            </a:r>
          </a:p>
          <a:p>
            <a:pPr marL="1200120" lvl="1" indent="-457200">
              <a:lnSpc>
                <a:spcPct val="150000"/>
              </a:lnSpc>
              <a:buFont typeface="Arial" panose="020B0604020202020204" pitchFamily="34" charset="0"/>
              <a:buChar char="•"/>
            </a:pPr>
            <a:r>
              <a:rPr lang="en-US" dirty="0"/>
              <a:t>Imputation Methods</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17746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beta) and predictions are usually worsened.</a:t>
            </a:r>
          </a:p>
          <a:p>
            <a:pPr marL="457200" indent="-457200">
              <a:buFont typeface="Arial" panose="020B0604020202020204" pitchFamily="34" charset="0"/>
              <a:buChar char="•"/>
            </a:pPr>
            <a:r>
              <a:rPr lang="en-US" dirty="0"/>
              <a:t>How to handle: use the information in the other predictors to  build a model and `impute' a value for the missing entry.</a:t>
            </a:r>
          </a:p>
          <a:p>
            <a:endParaRPr lang="en-US" dirty="0"/>
          </a:p>
          <a:p>
            <a:r>
              <a:rPr lang="en-US" dirty="0"/>
              <a:t>Key: we can fix any biases by modeling and imputing the missing values based on what is observed!</a:t>
            </a:r>
          </a:p>
        </p:txBody>
      </p:sp>
    </p:spTree>
    <p:extLst>
      <p:ext uri="{BB962C8B-B14F-4D97-AF65-F5344CB8AC3E}">
        <p14:creationId xmlns:p14="http://schemas.microsoft.com/office/powerpoint/2010/main" val="33124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a:t>
            </a:r>
          </a:p>
        </p:txBody>
      </p:sp>
    </p:spTree>
    <p:extLst>
      <p:ext uri="{BB962C8B-B14F-4D97-AF65-F5344CB8AC3E}">
        <p14:creationId xmlns:p14="http://schemas.microsoft.com/office/powerpoint/2010/main" val="689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6661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128169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11124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dirty="0"/>
                  <a:t>Plug in the mean or median (quantitative) or most common class (categorical) for all missing values in a variable.</a:t>
                </a:r>
              </a:p>
              <a:p>
                <a:pPr marL="514350" indent="-514350">
                  <a:buFont typeface="+mj-lt"/>
                  <a:buAutoNum type="arabicPeriod"/>
                </a:pPr>
                <a:r>
                  <a:rPr lang="en-US" sz="2400" dirty="0"/>
                  <a:t>Create a new variable that is an indicator of missingness, and include it in any model to predict the response (also plug in zero or the mean in the actual variable).</a:t>
                </a:r>
              </a:p>
              <a:p>
                <a:pPr marL="514350" indent="-514350">
                  <a:buFont typeface="+mj-lt"/>
                  <a:buAutoNum type="arabicPeriod"/>
                </a:pPr>
                <a:r>
                  <a:rPr lang="en-US" sz="2400" dirty="0"/>
                  <a:t>Hot deck imputation: for each missing entry, randomly select an observed entry in the variable and plug it in.</a:t>
                </a:r>
              </a:p>
              <a:p>
                <a:pPr marL="514350" indent="-514350">
                  <a:buFont typeface="+mj-lt"/>
                  <a:buAutoNum type="arabicPeriod"/>
                </a:pPr>
                <a:r>
                  <a:rPr lang="en-US" sz="2400" dirty="0"/>
                  <a:t>Model the imputation: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dirty="0"/>
                  <a:t>Model the imputation with uncertainty: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1106" b="-708"/>
                </a:stretch>
              </a:blipFill>
            </p:spPr>
            <p:txBody>
              <a:bodyPr/>
              <a:lstStyle/>
              <a:p>
                <a:r>
                  <a:rPr lang="en-US">
                    <a:noFill/>
                  </a:rPr>
                  <a:t> </a:t>
                </a:r>
              </a:p>
            </p:txBody>
          </p:sp>
        </mc:Fallback>
      </mc:AlternateContent>
    </p:spTree>
    <p:extLst>
      <p:ext uri="{BB962C8B-B14F-4D97-AF65-F5344CB8AC3E}">
        <p14:creationId xmlns:p14="http://schemas.microsoft.com/office/powerpoint/2010/main" val="271277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71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5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k-NN method for predicting a quantitative response (it was the very first method we introduced). How was k-NN implemented in the Regression setting (quantitative response)? </a:t>
            </a:r>
          </a:p>
          <a:p>
            <a:r>
              <a:rPr lang="en-US" dirty="0"/>
              <a:t>The approach was simple: to predict an observation’s response, use the </a:t>
            </a:r>
            <a:r>
              <a:rPr lang="en-US" b="1" dirty="0"/>
              <a:t>other </a:t>
            </a:r>
            <a:r>
              <a:rPr lang="en-US" dirty="0"/>
              <a:t>available observations that are most similar to it. </a:t>
            </a:r>
          </a:p>
          <a:p>
            <a:r>
              <a:rPr lang="en-US" dirty="0"/>
              <a:t>For a specified value of </a:t>
            </a:r>
            <a:r>
              <a:rPr lang="en-US" i="1" dirty="0"/>
              <a:t>k</a:t>
            </a:r>
            <a:r>
              <a:rPr lang="en-US" dirty="0"/>
              <a:t>, each observation’s outcome is predicted to be the average of the k-closest observations as measured by some distance of the predictor(s). </a:t>
            </a:r>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228480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6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60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2062687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2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321251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226211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111757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138830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r>
              <a:rPr lang="el-GR" sz="2600" dirty="0"/>
              <a:t>β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p:spTree>
    <p:extLst>
      <p:ext uri="{BB962C8B-B14F-4D97-AF65-F5344CB8AC3E}">
        <p14:creationId xmlns:p14="http://schemas.microsoft.com/office/powerpoint/2010/main" val="284988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r>
              <a:rPr lang="en-US" dirty="0"/>
              <a:t>What will the predictions look like if k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endParaRPr lang="en-US" dirty="0"/>
          </a:p>
          <a:p>
            <a:br>
              <a:rPr lang="en-US" dirty="0"/>
            </a:br>
            <a:r>
              <a:rPr lang="en-US" dirty="0"/>
              <a:t>A picture is worth a thousand words... </a:t>
            </a:r>
            <a:endParaRPr lang="en-US" dirty="0">
              <a:effectLs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E5FF71-A5E9-B74A-951F-1883388D4060}"/>
                  </a:ext>
                </a:extLst>
              </p:cNvPr>
              <p:cNvSpPr txBox="1"/>
              <p:nvPr/>
            </p:nvSpPr>
            <p:spPr>
              <a:xfrm>
                <a:off x="5452946" y="3865479"/>
                <a:ext cx="28386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𝑌</m:t>
                          </m:r>
                        </m:e>
                      </m:acc>
                    </m:oMath>
                  </m:oMathPara>
                </a14:m>
                <a:endParaRPr lang="en-US" sz="2600" dirty="0"/>
              </a:p>
            </p:txBody>
          </p:sp>
        </mc:Choice>
        <mc:Fallback xmlns="">
          <p:sp>
            <p:nvSpPr>
              <p:cNvPr id="4" name="TextBox 3">
                <a:extLst>
                  <a:ext uri="{FF2B5EF4-FFF2-40B4-BE49-F238E27FC236}">
                    <a16:creationId xmlns:a16="http://schemas.microsoft.com/office/drawing/2014/main" id="{EBE5FF71-A5E9-B74A-951F-1883388D4060}"/>
                  </a:ext>
                </a:extLst>
              </p:cNvPr>
              <p:cNvSpPr txBox="1">
                <a:spLocks noRot="1" noChangeAspect="1" noMove="1" noResize="1" noEditPoints="1" noAdjustHandles="1" noChangeArrowheads="1" noChangeShapeType="1" noTextEdit="1"/>
              </p:cNvSpPr>
              <p:nvPr/>
            </p:nvSpPr>
            <p:spPr>
              <a:xfrm>
                <a:off x="5452946" y="3865479"/>
                <a:ext cx="283860" cy="400110"/>
              </a:xfrm>
              <a:prstGeom prst="rect">
                <a:avLst/>
              </a:prstGeom>
              <a:blipFill>
                <a:blip r:embed="rId2"/>
                <a:stretch>
                  <a:fillRect l="-20833" r="-16667" b="-3030"/>
                </a:stretch>
              </a:blipFill>
            </p:spPr>
            <p:txBody>
              <a:bodyPr/>
              <a:lstStyle/>
              <a:p>
                <a:r>
                  <a:rPr lang="en-US">
                    <a:noFill/>
                  </a:rPr>
                  <a:t> </a:t>
                </a:r>
              </a:p>
            </p:txBody>
          </p:sp>
        </mc:Fallback>
      </mc:AlternateContent>
    </p:spTree>
    <p:extLst>
      <p:ext uri="{BB962C8B-B14F-4D97-AF65-F5344CB8AC3E}">
        <p14:creationId xmlns:p14="http://schemas.microsoft.com/office/powerpoint/2010/main" val="279824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204968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179621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dirty="0"/>
          </a:p>
          <a:p>
            <a:r>
              <a:rPr lang="en-US" dirty="0"/>
              <a:t>How do we classify which category a specific observation should be in based on its nearest neighbors? </a:t>
            </a:r>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196998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j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123117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
        <p:nvSpPr>
          <p:cNvPr id="4" name="Rectangle 3">
            <a:extLst>
              <a:ext uri="{FF2B5EF4-FFF2-40B4-BE49-F238E27FC236}">
                <a16:creationId xmlns:a16="http://schemas.microsoft.com/office/drawing/2014/main" id="{BFBED3C8-F35F-4E4A-8618-1A95DB17072A}"/>
              </a:ext>
            </a:extLst>
          </p:cNvPr>
          <p:cNvSpPr/>
          <p:nvPr/>
        </p:nvSpPr>
        <p:spPr>
          <a:xfrm>
            <a:off x="5152747" y="1688523"/>
            <a:ext cx="2581412" cy="523220"/>
          </a:xfrm>
          <a:prstGeom prst="rect">
            <a:avLst/>
          </a:prstGeom>
        </p:spPr>
        <p:txBody>
          <a:bodyPr wrap="none">
            <a:spAutoFit/>
          </a:bodyPr>
          <a:lstStyle/>
          <a:p>
            <a:r>
              <a:rPr lang="en-US" sz="2800" dirty="0"/>
              <a:t>With a coin flip! </a:t>
            </a:r>
          </a:p>
        </p:txBody>
      </p:sp>
      <p:sp>
        <p:nvSpPr>
          <p:cNvPr id="5" name="Rectangle 4">
            <a:extLst>
              <a:ext uri="{FF2B5EF4-FFF2-40B4-BE49-F238E27FC236}">
                <a16:creationId xmlns:a16="http://schemas.microsoft.com/office/drawing/2014/main" id="{40DA5A31-B977-AD43-A16D-752A51A940F0}"/>
              </a:ext>
            </a:extLst>
          </p:cNvPr>
          <p:cNvSpPr/>
          <p:nvPr/>
        </p:nvSpPr>
        <p:spPr>
          <a:xfrm>
            <a:off x="1295400" y="3143220"/>
            <a:ext cx="8884920" cy="954107"/>
          </a:xfrm>
          <a:prstGeom prst="rect">
            <a:avLst/>
          </a:prstGeom>
        </p:spPr>
        <p:txBody>
          <a:bodyPr wrap="square">
            <a:spAutoFit/>
          </a:bodyPr>
          <a:lstStyle/>
          <a:p>
            <a:r>
              <a:rPr lang="en-US" sz="2800" dirty="0"/>
              <a:t>If one category is much more common than the others then all the predictions may be the same! </a:t>
            </a:r>
          </a:p>
        </p:txBody>
      </p:sp>
      <p:sp>
        <p:nvSpPr>
          <p:cNvPr id="6" name="Rectangle 5">
            <a:extLst>
              <a:ext uri="{FF2B5EF4-FFF2-40B4-BE49-F238E27FC236}">
                <a16:creationId xmlns:a16="http://schemas.microsoft.com/office/drawing/2014/main" id="{6E9888BF-F111-5E4F-9399-B275C3E1383B}"/>
              </a:ext>
            </a:extLst>
          </p:cNvPr>
          <p:cNvSpPr/>
          <p:nvPr/>
        </p:nvSpPr>
        <p:spPr>
          <a:xfrm>
            <a:off x="1295400" y="4551750"/>
            <a:ext cx="9311640" cy="954107"/>
          </a:xfrm>
          <a:prstGeom prst="rect">
            <a:avLst/>
          </a:prstGeom>
        </p:spPr>
        <p:txBody>
          <a:bodyPr wrap="square">
            <a:spAutoFit/>
          </a:bodyPr>
          <a:lstStyle/>
          <a:p>
            <a:r>
              <a:rPr lang="en-US" sz="2800" dirty="0"/>
              <a:t>Rather than classifying with the most likely group, use a biased coin flip to decide which group to classify to.</a:t>
            </a:r>
          </a:p>
        </p:txBody>
      </p:sp>
    </p:spTree>
    <p:extLst>
      <p:ext uri="{BB962C8B-B14F-4D97-AF65-F5344CB8AC3E}">
        <p14:creationId xmlns:p14="http://schemas.microsoft.com/office/powerpoint/2010/main" val="27466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8143</TotalTime>
  <Words>2526</Words>
  <Application>Microsoft Macintosh PowerPoint</Application>
  <PresentationFormat>Widescreen</PresentationFormat>
  <Paragraphs>197</Paragraphs>
  <Slides>38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Karla</vt:lpstr>
      <vt:lpstr>Arial</vt:lpstr>
      <vt:lpstr>Calibri</vt:lpstr>
      <vt:lpstr>Cambria Math</vt:lpstr>
      <vt:lpstr>Courier New</vt:lpstr>
      <vt:lpstr>GEC_template</vt:lpstr>
      <vt:lpstr>Lecture 13: k-NN Classification and  Dealing with Missingness</vt:lpstr>
      <vt:lpstr>Lecture Outline</vt:lpstr>
      <vt:lpstr>k-Nearest Neighbors  </vt:lpstr>
      <vt:lpstr>Review: Choice of k </vt:lpstr>
      <vt:lpstr>Choice of k matters</vt:lpstr>
      <vt:lpstr>k-NN for Classification</vt:lpstr>
      <vt:lpstr>k-NN for Classification </vt:lpstr>
      <vt:lpstr>k-NN for Classification: formal definition   </vt:lpstr>
      <vt:lpstr>k-NN for Classification (cont.) </vt:lpstr>
      <vt:lpstr>k-NN with Multiple Predictors </vt:lpstr>
      <vt:lpstr>k-NN with Multiple Predictors (cont.) </vt:lpstr>
      <vt:lpstr>k-NN Classification in Python</vt:lpstr>
      <vt:lpstr>Classification Boundaries in k-NN Classification</vt:lpstr>
      <vt:lpstr>Dealing with Missingness</vt:lpstr>
      <vt:lpstr>What is missing data? k-Nearest Neighbors  </vt:lpstr>
      <vt:lpstr>Naively handling missingness</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Wong, Phoebe</cp:lastModifiedBy>
  <cp:revision>215</cp:revision>
  <cp:lastPrinted>2018-10-17T17:20:22Z</cp:lastPrinted>
  <dcterms:created xsi:type="dcterms:W3CDTF">2018-07-11T02:31:23Z</dcterms:created>
  <dcterms:modified xsi:type="dcterms:W3CDTF">2018-10-25T00:02:21Z</dcterms:modified>
</cp:coreProperties>
</file>